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6" r:id="rId10"/>
    <p:sldId id="267" r:id="rId11"/>
    <p:sldId id="268" r:id="rId12"/>
    <p:sldId id="269" r:id="rId13"/>
    <p:sldId id="270" r:id="rId14"/>
    <p:sldId id="264" r:id="rId15"/>
    <p:sldId id="265" r:id="rId16"/>
  </p:sldIdLst>
  <p:sldSz cx="24384000" cy="13716000"/>
  <p:notesSz cx="6858000" cy="9144000"/>
  <p:embeddedFontLst>
    <p:embeddedFont>
      <p:font typeface="Gothic A1 Light" panose="020B0600000101010101" charset="-127"/>
      <p:regular r:id="rId18"/>
    </p:embeddedFont>
    <p:embeddedFont>
      <p:font typeface="Kim jung chul Gothic Bold" panose="020B0600000101010101" charset="-127"/>
      <p:bold r:id="rId19"/>
    </p:embeddedFont>
    <p:embeddedFont>
      <p:font typeface="Kim jung chul Gothic Regular" panose="020B0600000101010101" charset="-127"/>
      <p:regular r:id="rId20"/>
    </p:embeddedFont>
    <p:embeddedFont>
      <p:font typeface="Pretendard Medium" panose="020B0600000101010101" charset="-127"/>
      <p:bold r:id="rId21"/>
    </p:embeddedFont>
    <p:embeddedFont>
      <p:font typeface="Pretendard Regular" panose="020B0600000101010101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628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56B3E-1327-4E97-A98A-A20420925C8D}" type="datetimeFigureOut">
              <a:rPr lang="ko-KR" altLang="en-US" smtClean="0"/>
              <a:t>2025-10-21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C25DF-D88C-42E6-B0A6-C7B9215B2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117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C25DF-D88C-42E6-B0A6-C7B9215B24D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85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C25DF-D88C-42E6-B0A6-C7B9215B24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4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21602700" cy="10350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21200" y="5327650"/>
            <a:ext cx="13017500" cy="3009900"/>
          </a:xfrm>
          <a:prstGeom prst="rect">
            <a:avLst/>
          </a:prstGeom>
        </p:spPr>
        <p:txBody>
          <a:bodyPr lIns="0" tIns="32257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altLang="en-US" sz="16933" spc="-1185" dirty="0">
                <a:solidFill>
                  <a:srgbClr val="0070C0"/>
                </a:solidFill>
                <a:ea typeface="Kim jung chul Gothic Bold"/>
              </a:rPr>
              <a:t>대원공업</a:t>
            </a:r>
            <a:r>
              <a:rPr lang="en-US" altLang="ko-KR" sz="16933" spc="-1185" dirty="0">
                <a:solidFill>
                  <a:srgbClr val="32281E"/>
                </a:solidFill>
                <a:ea typeface="Kim jung chul Gothic Bold"/>
              </a:rPr>
              <a:t>MES</a:t>
            </a:r>
            <a:endParaRPr lang="en" sz="16933" b="0" i="0" u="none" strike="noStrike" spc="-1185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103600" y="6680200"/>
            <a:ext cx="7594600" cy="381000"/>
          </a:xfrm>
          <a:prstGeom prst="rect">
            <a:avLst/>
          </a:prstGeom>
        </p:spPr>
        <p:txBody>
          <a:bodyPr lIns="0" tIns="13546" rIns="0" bIns="0" rtlCol="0" anchor="t"/>
          <a:lstStyle/>
          <a:p>
            <a:pPr lvl="0" algn="l">
              <a:lnSpc>
                <a:spcPct val="107899"/>
              </a:lnSpc>
            </a:pPr>
            <a:endParaRPr lang="en" sz="2133" b="0" i="0" u="none" strike="noStrike" spc="1152" dirty="0">
              <a:solidFill>
                <a:srgbClr val="FDFDFD"/>
              </a:solidFill>
              <a:latin typeface="Kim jung chul Goth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0" y="8964941"/>
            <a:ext cx="8026400" cy="596900"/>
          </a:xfrm>
          <a:prstGeom prst="rect">
            <a:avLst/>
          </a:prstGeom>
        </p:spPr>
        <p:txBody>
          <a:bodyPr lIns="0" tIns="21166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3333" b="0" i="0" u="none" strike="noStrike" spc="-167" dirty="0" err="1">
                <a:solidFill>
                  <a:srgbClr val="32281E"/>
                </a:solidFill>
                <a:ea typeface="Kim jung chul Gothic Bold"/>
              </a:rPr>
              <a:t>발표</a:t>
            </a:r>
            <a:r>
              <a:rPr lang="ko-KR" altLang="en-US" sz="3333" spc="-167" dirty="0" err="1">
                <a:solidFill>
                  <a:srgbClr val="32281E"/>
                </a:solidFill>
                <a:ea typeface="Kim jung chul Gothic Bold"/>
              </a:rPr>
              <a:t>팀</a:t>
            </a:r>
            <a:r>
              <a:rPr lang="ko-KR" altLang="en-US" sz="3333" spc="-167" dirty="0">
                <a:solidFill>
                  <a:srgbClr val="32281E"/>
                </a:solidFill>
                <a:ea typeface="Kim jung chul Gothic Bold"/>
              </a:rPr>
              <a:t> </a:t>
            </a:r>
            <a:r>
              <a:rPr lang="en-US" altLang="ko-KR" sz="3333" spc="-167" dirty="0">
                <a:solidFill>
                  <a:srgbClr val="32281E"/>
                </a:solidFill>
                <a:ea typeface="Kim jung chul Gothic Bold"/>
              </a:rPr>
              <a:t>:</a:t>
            </a:r>
            <a:r>
              <a:rPr lang="en-US" sz="3333" b="0" i="0" u="none" strike="noStrike" spc="-167" dirty="0">
                <a:solidFill>
                  <a:srgbClr val="32281E"/>
                </a:solidFill>
                <a:latin typeface="Kim jung chul Gothic Regular"/>
              </a:rPr>
              <a:t> </a:t>
            </a:r>
            <a:r>
              <a:rPr lang="en-US" sz="3333" spc="-167" dirty="0" err="1">
                <a:solidFill>
                  <a:srgbClr val="32281E"/>
                </a:solidFill>
                <a:latin typeface="Kim jung chul Gothic Regular"/>
                <a:ea typeface="Kim jung chul Gothic Regular"/>
              </a:rPr>
              <a:t>ThreeCode</a:t>
            </a:r>
            <a:r>
              <a:rPr lang="en-US" sz="3333" b="0" i="0" u="none" strike="noStrike" spc="-167" dirty="0">
                <a:solidFill>
                  <a:srgbClr val="32281E"/>
                </a:solidFill>
                <a:latin typeface="Kim jung chul Gothic Regular"/>
              </a:rPr>
              <a:t> </a:t>
            </a:r>
            <a:r>
              <a:rPr lang="en" sz="3333" b="0" i="0" u="none" strike="noStrike" spc="-167" dirty="0">
                <a:solidFill>
                  <a:srgbClr val="9E9E9E"/>
                </a:solidFill>
                <a:ea typeface="Kim jung chul Gothic Regular"/>
              </a:rPr>
              <a:t>│</a:t>
            </a:r>
            <a:r>
              <a:rPr lang="en" sz="3333" b="0" i="0" u="none" strike="noStrike" spc="-167" dirty="0">
                <a:solidFill>
                  <a:srgbClr val="32281E"/>
                </a:solidFill>
                <a:latin typeface="Kim jung chul Gothic Regular"/>
              </a:rPr>
              <a:t> </a:t>
            </a:r>
            <a:r>
              <a:rPr lang="ko-KR" altLang="en-US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강지수</a:t>
            </a:r>
            <a:r>
              <a:rPr lang="en-US" altLang="ko-KR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, </a:t>
            </a:r>
            <a:r>
              <a:rPr lang="ko-KR" altLang="en-US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김성민</a:t>
            </a:r>
            <a:r>
              <a:rPr lang="en-US" altLang="ko-KR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, </a:t>
            </a:r>
            <a:r>
              <a:rPr lang="ko-KR" altLang="en-US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박건영</a:t>
            </a:r>
            <a:endParaRPr lang="ko-KR" sz="3333" b="0" i="0" u="none" strike="noStrike" spc="-167" dirty="0">
              <a:solidFill>
                <a:srgbClr val="32281E"/>
              </a:solidFill>
              <a:ea typeface="Kim jung chul Gothic Regular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D45416-BC56-69BD-8539-6F60C3F62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142" y="3679222"/>
            <a:ext cx="6905683" cy="58826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E4CA2-78C5-0845-5D16-E0C4C6E8B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FD9120-F7A4-31F3-ED73-4CB63E88B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B8B923E-8B71-7184-F840-64C5D8BE47A6}"/>
              </a:ext>
            </a:extLst>
          </p:cNvPr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Strategy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C3C95EE-A5ED-69A7-E859-A3B8E120832F}"/>
              </a:ext>
            </a:extLst>
          </p:cNvPr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</p:spTree>
    <p:extLst>
      <p:ext uri="{BB962C8B-B14F-4D97-AF65-F5344CB8AC3E}">
        <p14:creationId xmlns:p14="http://schemas.microsoft.com/office/powerpoint/2010/main" val="3515646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8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E2A33A-7592-6F04-7BE9-6280BB21C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A14547C-5CCD-85C0-1495-E11BC9E62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32B36C1-87E6-00EE-32D1-56C4527B0A1B}"/>
              </a:ext>
            </a:extLst>
          </p:cNvPr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9E9E9E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A579EAC-3465-8B56-0A85-8A9C6AC3EEE0}"/>
              </a:ext>
            </a:extLst>
          </p:cNvPr>
          <p:cNvSpPr txBox="1"/>
          <p:nvPr/>
        </p:nvSpPr>
        <p:spPr>
          <a:xfrm>
            <a:off x="1416050" y="1905000"/>
            <a:ext cx="69596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altLang="en-US" sz="10666" b="0" i="0" u="none" strike="noStrike" spc="-747" dirty="0">
                <a:solidFill>
                  <a:srgbClr val="FDFDFD"/>
                </a:solidFill>
                <a:ea typeface="Kim jung chul Gothic Bold"/>
              </a:rPr>
              <a:t>화면 </a:t>
            </a:r>
            <a:r>
              <a:rPr lang="ko-KR" altLang="en-US" sz="10666" spc="-747" dirty="0">
                <a:solidFill>
                  <a:srgbClr val="FDFDFD"/>
                </a:solidFill>
                <a:ea typeface="Kim jung chul Gothic Bold"/>
              </a:rPr>
              <a:t>설계 </a:t>
            </a:r>
            <a:endParaRPr lang="en" sz="10666" b="0" i="0" u="none" strike="noStrike" spc="-747" dirty="0">
              <a:solidFill>
                <a:srgbClr val="FDFDFD"/>
              </a:solidFill>
              <a:ea typeface="Kim jung chul Gothic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47669A4-4133-5797-1BF2-76E27FC70E66}"/>
              </a:ext>
            </a:extLst>
          </p:cNvPr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9E9E9E"/>
                </a:solidFill>
                <a:latin typeface="Kim jung chul Gothic Bold"/>
              </a:rPr>
              <a:t>PRODUCTION PROCESS</a:t>
            </a:r>
          </a:p>
        </p:txBody>
      </p:sp>
    </p:spTree>
    <p:extLst>
      <p:ext uri="{BB962C8B-B14F-4D97-AF65-F5344CB8AC3E}">
        <p14:creationId xmlns:p14="http://schemas.microsoft.com/office/powerpoint/2010/main" val="2354472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A9BA7-C405-7811-503E-D1B256BEA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25818F-A619-E9BF-914F-3A1DD19FB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56E1120-F988-2861-39F7-69F8954D6635}"/>
              </a:ext>
            </a:extLst>
          </p:cNvPr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Strategy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216BF3E-30F6-F3D9-5C33-FA0D1F5C5B21}"/>
              </a:ext>
            </a:extLst>
          </p:cNvPr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</p:spTree>
    <p:extLst>
      <p:ext uri="{BB962C8B-B14F-4D97-AF65-F5344CB8AC3E}">
        <p14:creationId xmlns:p14="http://schemas.microsoft.com/office/powerpoint/2010/main" val="2169927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775D6-4E72-EFFC-323A-6ECE3D02A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CC26B3-68D6-422A-AC17-9A2758882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64EDB6B-FACE-C991-1EFC-3C4B3B27FB8C}"/>
              </a:ext>
            </a:extLst>
          </p:cNvPr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Strategy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87BC9B0-2FD3-5503-0526-88F7CEFD92EC}"/>
              </a:ext>
            </a:extLst>
          </p:cNvPr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</p:spTree>
    <p:extLst>
      <p:ext uri="{BB962C8B-B14F-4D97-AF65-F5344CB8AC3E}">
        <p14:creationId xmlns:p14="http://schemas.microsoft.com/office/powerpoint/2010/main" val="4278960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0" y="2705100"/>
            <a:ext cx="13246100" cy="295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348700" y="2133600"/>
            <a:ext cx="2006600" cy="1968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0" y="6057900"/>
            <a:ext cx="13246100" cy="295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100" y="9410700"/>
            <a:ext cx="13246100" cy="2959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Strategy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7200" y="2825750"/>
            <a:ext cx="67310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>
              <a:lnSpc>
                <a:spcPct val="91299"/>
              </a:lnSpc>
            </a:pPr>
            <a:r>
              <a:rPr lang="ko-KR" altLang="en-US" sz="9600" dirty="0"/>
              <a:t>프로젝트 회고 및 향후 계획</a:t>
            </a:r>
            <a:endParaRPr lang="en" sz="10666" b="0" i="0" u="none" strike="noStrike" spc="-747" dirty="0">
              <a:ea typeface="Kim jung chul Gothic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74800" y="10490200"/>
            <a:ext cx="6642100" cy="189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32800"/>
              </a:lnSpc>
            </a:pP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본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사업을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통해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공공안전과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해양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치안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역량이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한층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강화되며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,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연구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및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행정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지원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분야에서도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효율성이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증대될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것으로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기대됩니다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.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또한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친환경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기술과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최신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조선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공법의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적용으로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지속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가능성과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품질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경쟁력을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 dirty="0">
                <a:solidFill>
                  <a:srgbClr val="32281E"/>
                </a:solidFill>
                <a:ea typeface="Pretendard Medium"/>
              </a:rPr>
              <a:t>확보합니다</a:t>
            </a:r>
            <a:r>
              <a:rPr lang="en-US" sz="2400" b="0" i="0" u="none" strike="noStrike" spc="-48" dirty="0">
                <a:solidFill>
                  <a:srgbClr val="32281E"/>
                </a:solidFill>
                <a:latin typeface="Pretendard Medium"/>
              </a:rPr>
              <a:t>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9600" y="3238500"/>
            <a:ext cx="1270000" cy="1270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274300" y="4521200"/>
            <a:ext cx="2273300" cy="622300"/>
          </a:xfrm>
          <a:prstGeom prst="rect">
            <a:avLst/>
          </a:prstGeom>
        </p:spPr>
        <p:txBody>
          <a:bodyPr lIns="0" tIns="66041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sz="3466" b="0" i="0" u="none" strike="noStrike" spc="-243">
                <a:solidFill>
                  <a:srgbClr val="32281E"/>
                </a:solidFill>
                <a:ea typeface="Kim jung chul Gothic Bold"/>
              </a:rPr>
              <a:t>행정</a:t>
            </a:r>
            <a:r>
              <a:rPr lang="en-US" sz="3466" b="0" i="0" u="none" strike="noStrike" spc="-243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3466" b="0" i="0" u="none" strike="noStrike" spc="-243">
                <a:solidFill>
                  <a:srgbClr val="32281E"/>
                </a:solidFill>
                <a:ea typeface="Kim jung chul Gothic Bold"/>
              </a:rPr>
              <a:t>효과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4800" y="3327400"/>
            <a:ext cx="5080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4800" y="3924300"/>
            <a:ext cx="508000" cy="50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04800" y="4521200"/>
            <a:ext cx="508000" cy="508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550900" y="3340100"/>
            <a:ext cx="8559800" cy="16891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공공기관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업무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지원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,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행정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신뢰성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강화</a:t>
            </a:r>
          </a:p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기대효과에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간단한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설명을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기대효과에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간단한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설명을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9600" y="6591300"/>
            <a:ext cx="1270000" cy="1270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74300" y="7874000"/>
            <a:ext cx="2273300" cy="622300"/>
          </a:xfrm>
          <a:prstGeom prst="rect">
            <a:avLst/>
          </a:prstGeom>
        </p:spPr>
        <p:txBody>
          <a:bodyPr lIns="0" tIns="66041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sz="3466" b="0" i="0" u="none" strike="noStrike" spc="-243">
                <a:solidFill>
                  <a:srgbClr val="32281E"/>
                </a:solidFill>
                <a:ea typeface="Kim jung chul Gothic Bold"/>
              </a:rPr>
              <a:t>경제</a:t>
            </a:r>
            <a:r>
              <a:rPr lang="en-US" sz="3466" b="0" i="0" u="none" strike="noStrike" spc="-243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3466" b="0" i="0" u="none" strike="noStrike" spc="-243">
                <a:solidFill>
                  <a:srgbClr val="32281E"/>
                </a:solidFill>
                <a:ea typeface="Kim jung chul Gothic Bold"/>
              </a:rPr>
              <a:t>효과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69600" y="9944100"/>
            <a:ext cx="1270000" cy="1270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274300" y="11226800"/>
            <a:ext cx="2273300" cy="622300"/>
          </a:xfrm>
          <a:prstGeom prst="rect">
            <a:avLst/>
          </a:prstGeom>
        </p:spPr>
        <p:txBody>
          <a:bodyPr lIns="0" tIns="66041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sz="3466" b="0" i="0" u="none" strike="noStrike" spc="-243">
                <a:solidFill>
                  <a:srgbClr val="32281E"/>
                </a:solidFill>
                <a:ea typeface="Kim jung chul Gothic Bold"/>
              </a:rPr>
              <a:t>국제</a:t>
            </a:r>
            <a:r>
              <a:rPr lang="en-US" sz="3466" b="0" i="0" u="none" strike="noStrike" spc="-243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3466" b="0" i="0" u="none" strike="noStrike" spc="-243">
                <a:solidFill>
                  <a:srgbClr val="32281E"/>
                </a:solidFill>
                <a:ea typeface="Kim jung chul Gothic Bold"/>
              </a:rPr>
              <a:t>효과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04800" y="6692900"/>
            <a:ext cx="508000" cy="508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4800" y="7289800"/>
            <a:ext cx="508000" cy="508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04800" y="7886700"/>
            <a:ext cx="508000" cy="508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550900" y="6692900"/>
            <a:ext cx="8559800" cy="16891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국산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조선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기술력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활용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,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지역경제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활성화</a:t>
            </a:r>
          </a:p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기대효과에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간단한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설명을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기대효과에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간단한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설명을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30200" y="10033000"/>
            <a:ext cx="508000" cy="508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30200" y="10642600"/>
            <a:ext cx="508000" cy="508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30200" y="11239500"/>
            <a:ext cx="508000" cy="508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3576300" y="10045700"/>
            <a:ext cx="8559800" cy="16891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해외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납품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가능성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,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한국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기술력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홍보</a:t>
            </a:r>
          </a:p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기대효과에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간단한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설명을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기대효과에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간단한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설명을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666" b="0" i="0" u="none" strike="noStrike" spc="-53">
                <a:solidFill>
                  <a:srgbClr val="32281E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689100"/>
            <a:ext cx="21602700" cy="10350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50700" y="4191000"/>
            <a:ext cx="11137900" cy="12192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32800"/>
              </a:lnSpc>
            </a:pP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 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핵심입니다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01500" y="5499100"/>
            <a:ext cx="11645900" cy="3009900"/>
          </a:xfrm>
          <a:prstGeom prst="rect">
            <a:avLst/>
          </a:prstGeom>
        </p:spPr>
        <p:txBody>
          <a:bodyPr lIns="0" tIns="322579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16933" b="0" i="0" u="none" strike="noStrike" spc="-1185" dirty="0">
                <a:solidFill>
                  <a:srgbClr val="FDFDFD"/>
                </a:solidFill>
                <a:ea typeface="Kim jung chul Gothic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0"/>
            <a:ext cx="12192000" cy="13716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777200" y="1130300"/>
            <a:ext cx="2946400" cy="279400"/>
          </a:xfrm>
          <a:prstGeom prst="rect">
            <a:avLst/>
          </a:prstGeom>
        </p:spPr>
        <p:txBody>
          <a:bodyPr lIns="0" tIns="20320" rIns="0" bIns="0" rtlCol="0" anchor="t"/>
          <a:lstStyle/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" sz="1600" b="0" i="0" u="none" strike="noStrike" dirty="0">
                <a:solidFill>
                  <a:srgbClr val="FFFFFF"/>
                </a:solidFill>
                <a:latin typeface="Gothic A1 Light"/>
              </a:rPr>
              <a:t>Strategic Business Plan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000" y="13182600"/>
            <a:ext cx="1625600" cy="279400"/>
          </a:xfrm>
          <a:prstGeom prst="rect">
            <a:avLst/>
          </a:prstGeom>
        </p:spPr>
        <p:txBody>
          <a:bodyPr lIns="0" tIns="2032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600" dirty="0">
                <a:solidFill>
                  <a:srgbClr val="FFFFFF"/>
                </a:solidFill>
                <a:latin typeface="Gothic A1 Light"/>
              </a:rPr>
              <a:t>대원공업</a:t>
            </a:r>
            <a:endParaRPr lang="en" sz="1600" b="0" i="0" u="none" strike="noStrike" dirty="0">
              <a:solidFill>
                <a:srgbClr val="FFFFFF"/>
              </a:solidFill>
              <a:latin typeface="Gothic A1 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98765A-EB12-4C44-93FB-AAF56DA54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" y="0"/>
            <a:ext cx="4114800" cy="350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A84B9F-B796-AC84-3CDD-F7B31A35F603}"/>
              </a:ext>
            </a:extLst>
          </p:cNvPr>
          <p:cNvSpPr txBox="1"/>
          <p:nvPr/>
        </p:nvSpPr>
        <p:spPr>
          <a:xfrm>
            <a:off x="3657600" y="1152435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9AD94-17F2-1C10-5B53-2F4D145EAB17}"/>
              </a:ext>
            </a:extLst>
          </p:cNvPr>
          <p:cNvSpPr txBox="1"/>
          <p:nvPr/>
        </p:nvSpPr>
        <p:spPr>
          <a:xfrm>
            <a:off x="1371600" y="3350865"/>
            <a:ext cx="11582400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6000" dirty="0">
                <a:solidFill>
                  <a:schemeClr val="bg1"/>
                </a:solidFill>
              </a:rPr>
              <a:t> 개요 </a:t>
            </a:r>
            <a:r>
              <a:rPr lang="en-US" altLang="ko-KR" sz="6000" dirty="0">
                <a:solidFill>
                  <a:schemeClr val="bg1"/>
                </a:solidFill>
              </a:rPr>
              <a:t>(</a:t>
            </a:r>
            <a:r>
              <a:rPr lang="ko-KR" altLang="en-US" sz="6000" dirty="0">
                <a:solidFill>
                  <a:schemeClr val="bg1"/>
                </a:solidFill>
              </a:rPr>
              <a:t>주제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배경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목적</a:t>
            </a:r>
            <a:r>
              <a:rPr lang="en-US" altLang="ko-KR" sz="6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2. </a:t>
            </a:r>
            <a:r>
              <a:rPr lang="ko-KR" altLang="en-US" sz="6000" dirty="0">
                <a:solidFill>
                  <a:schemeClr val="bg1"/>
                </a:solidFill>
              </a:rPr>
              <a:t>개발 도구 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3. </a:t>
            </a:r>
            <a:r>
              <a:rPr lang="ko-KR" altLang="en-US" sz="6000" dirty="0">
                <a:solidFill>
                  <a:schemeClr val="bg1"/>
                </a:solidFill>
              </a:rPr>
              <a:t>개발 환경 및 일정 관리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4. </a:t>
            </a:r>
            <a:r>
              <a:rPr lang="ko-KR" altLang="en-US" sz="6000" dirty="0">
                <a:solidFill>
                  <a:schemeClr val="bg1"/>
                </a:solidFill>
              </a:rPr>
              <a:t>프로그램 설계 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5. </a:t>
            </a:r>
            <a:r>
              <a:rPr lang="ko-KR" altLang="en-US" sz="6000" dirty="0">
                <a:solidFill>
                  <a:schemeClr val="bg1"/>
                </a:solidFill>
              </a:rPr>
              <a:t>프로젝트 회고 및 향후 계획</a:t>
            </a:r>
            <a:endParaRPr lang="en-US" altLang="ko-KR" sz="6000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6D97B2-6900-7D85-1007-7C0C71A098E0}"/>
              </a:ext>
            </a:extLst>
          </p:cNvPr>
          <p:cNvCxnSpPr>
            <a:cxnSpLocks/>
          </p:cNvCxnSpPr>
          <p:nvPr/>
        </p:nvCxnSpPr>
        <p:spPr>
          <a:xfrm>
            <a:off x="1371600" y="44958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4555E43-CAC5-FEC7-FB57-A5784CECE3D6}"/>
              </a:ext>
            </a:extLst>
          </p:cNvPr>
          <p:cNvCxnSpPr>
            <a:cxnSpLocks/>
          </p:cNvCxnSpPr>
          <p:nvPr/>
        </p:nvCxnSpPr>
        <p:spPr>
          <a:xfrm>
            <a:off x="1371600" y="62484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D5A3660-7E39-D192-B61A-F0C3B7CEA94D}"/>
              </a:ext>
            </a:extLst>
          </p:cNvPr>
          <p:cNvCxnSpPr>
            <a:cxnSpLocks/>
          </p:cNvCxnSpPr>
          <p:nvPr/>
        </p:nvCxnSpPr>
        <p:spPr>
          <a:xfrm>
            <a:off x="1295400" y="81534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3C34D66-364D-B3F1-565D-0098C8E26C42}"/>
              </a:ext>
            </a:extLst>
          </p:cNvPr>
          <p:cNvCxnSpPr>
            <a:cxnSpLocks/>
          </p:cNvCxnSpPr>
          <p:nvPr/>
        </p:nvCxnSpPr>
        <p:spPr>
          <a:xfrm>
            <a:off x="1295400" y="99060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02EF421-CDD4-B3E0-0654-6815C62859AE}"/>
              </a:ext>
            </a:extLst>
          </p:cNvPr>
          <p:cNvCxnSpPr>
            <a:cxnSpLocks/>
          </p:cNvCxnSpPr>
          <p:nvPr/>
        </p:nvCxnSpPr>
        <p:spPr>
          <a:xfrm>
            <a:off x="1371600" y="11811000"/>
            <a:ext cx="990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019300" y="12509500"/>
            <a:ext cx="22377400" cy="139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47800" y="1928123"/>
            <a:ext cx="13447643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10666" b="0" i="0" u="none" strike="noStrike" spc="-747" dirty="0">
                <a:solidFill>
                  <a:schemeClr val="accent1"/>
                </a:solidFill>
                <a:ea typeface="Kim jung chul Gothic Regular"/>
              </a:rPr>
              <a:t>1. </a:t>
            </a:r>
            <a:r>
              <a:rPr lang="ko-KR" altLang="en-US" sz="10666" b="0" i="0" u="none" strike="noStrike" spc="-747" dirty="0">
                <a:solidFill>
                  <a:schemeClr val="accent1"/>
                </a:solidFill>
                <a:ea typeface="Kim jung chul Gothic Regular"/>
              </a:rPr>
              <a:t>개요 </a:t>
            </a:r>
            <a:r>
              <a:rPr lang="en-US" altLang="ko-KR" sz="10666" b="0" i="0" u="none" strike="noStrike" spc="-747" dirty="0">
                <a:solidFill>
                  <a:schemeClr val="accent1"/>
                </a:solidFill>
                <a:ea typeface="Kim jung chul Gothic Regular"/>
              </a:rPr>
              <a:t>(</a:t>
            </a:r>
            <a:r>
              <a:rPr lang="ko-KR" altLang="en-US" sz="10666" b="0" i="0" u="none" strike="noStrike" spc="-747" dirty="0">
                <a:solidFill>
                  <a:schemeClr val="accent1"/>
                </a:solidFill>
                <a:ea typeface="Kim jung chul Gothic Regular"/>
              </a:rPr>
              <a:t>주제</a:t>
            </a:r>
            <a:r>
              <a:rPr lang="en-US" altLang="ko-KR" sz="10666" b="0" i="0" u="none" strike="noStrike" spc="-747" dirty="0">
                <a:solidFill>
                  <a:schemeClr val="accent1"/>
                </a:solidFill>
                <a:ea typeface="Kim jung chul Gothic Regular"/>
              </a:rPr>
              <a:t>, </a:t>
            </a:r>
            <a:r>
              <a:rPr lang="ko-KR" altLang="en-US" sz="10666" b="0" i="0" u="none" strike="noStrike" spc="-747" dirty="0">
                <a:solidFill>
                  <a:schemeClr val="accent1"/>
                </a:solidFill>
                <a:ea typeface="Kim jung chul Gothic Regular"/>
              </a:rPr>
              <a:t>배경</a:t>
            </a:r>
            <a:r>
              <a:rPr lang="en-US" altLang="ko-KR" sz="10666" b="0" i="0" u="none" strike="noStrike" spc="-747" dirty="0">
                <a:solidFill>
                  <a:schemeClr val="accent1"/>
                </a:solidFill>
                <a:ea typeface="Kim jung chul Gothic Regular"/>
              </a:rPr>
              <a:t>, </a:t>
            </a:r>
            <a:r>
              <a:rPr lang="ko-KR" altLang="en-US" sz="10666" spc="-747" dirty="0">
                <a:solidFill>
                  <a:schemeClr val="accent1"/>
                </a:solidFill>
                <a:ea typeface="Kim jung chul Gothic Regular"/>
              </a:rPr>
              <a:t>목적</a:t>
            </a:r>
            <a:r>
              <a:rPr lang="en-US" altLang="ko-KR" sz="10666" spc="-747" dirty="0">
                <a:solidFill>
                  <a:schemeClr val="accent1"/>
                </a:solidFill>
                <a:ea typeface="Kim jung chul Gothic Regular"/>
              </a:rPr>
              <a:t>) </a:t>
            </a:r>
            <a:r>
              <a:rPr lang="ko-KR" altLang="en-US" sz="10666" b="0" i="0" u="none" strike="noStrike" spc="-747" dirty="0">
                <a:solidFill>
                  <a:schemeClr val="accent1"/>
                </a:solidFill>
                <a:ea typeface="Kim jung chul Gothic Regular"/>
              </a:rPr>
              <a:t> </a:t>
            </a:r>
            <a:endParaRPr lang="en" sz="10666" b="0" i="0" u="none" strike="noStrike" spc="-747" dirty="0">
              <a:solidFill>
                <a:schemeClr val="accent1"/>
              </a:solidFill>
              <a:ea typeface="Kim jung chul Gothic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200" y="12404726"/>
            <a:ext cx="419100" cy="41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0901" y="12376150"/>
            <a:ext cx="4191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2369800"/>
            <a:ext cx="419100" cy="419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76400" y="9593472"/>
            <a:ext cx="7086600" cy="2811254"/>
          </a:xfrm>
          <a:prstGeom prst="rect">
            <a:avLst/>
          </a:prstGeom>
        </p:spPr>
        <p:txBody>
          <a:bodyPr rtlCol="0" anchor="t"/>
          <a:lstStyle/>
          <a:p>
            <a:pPr algn="ctr"/>
            <a:r>
              <a:rPr lang="ko-KR" altLang="en-US" sz="3000" b="1" dirty="0"/>
              <a:t>대원공업 </a:t>
            </a:r>
            <a:r>
              <a:rPr lang="en-US" altLang="ko-KR" sz="3000" b="1" dirty="0"/>
              <a:t>MES(Manufacturing Execution System) </a:t>
            </a:r>
            <a:r>
              <a:rPr lang="ko-KR" altLang="en-US" sz="3000" b="1" dirty="0"/>
              <a:t>구축 프로젝트</a:t>
            </a:r>
            <a:endParaRPr lang="ko-KR" altLang="en-US" sz="3000" dirty="0"/>
          </a:p>
          <a:p>
            <a:pPr algn="ctr"/>
            <a:r>
              <a:rPr lang="ko-KR" altLang="en-US" sz="3000" dirty="0"/>
              <a:t>대원공업의 생산 및 출하 공정 효율화를 위한 </a:t>
            </a:r>
            <a:r>
              <a:rPr lang="en-US" altLang="ko-KR" sz="3000" dirty="0"/>
              <a:t>MES </a:t>
            </a:r>
            <a:r>
              <a:rPr lang="ko-KR" altLang="en-US" sz="3000" dirty="0"/>
              <a:t>시스템 개발</a:t>
            </a:r>
          </a:p>
          <a:p>
            <a:pPr lvl="0" algn="l">
              <a:lnSpc>
                <a:spcPct val="132800"/>
              </a:lnSpc>
            </a:pPr>
            <a:endParaRPr lang="ko-KR" sz="2666" b="0" i="0" u="none" strike="noStrike" spc="-53" dirty="0">
              <a:solidFill>
                <a:srgbClr val="32281E"/>
              </a:solidFill>
              <a:ea typeface="Pretendard Medium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765300" y="8775700"/>
            <a:ext cx="7150100" cy="50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157804" y="9618663"/>
            <a:ext cx="7415420" cy="18923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32800"/>
              </a:lnSpc>
            </a:pPr>
            <a:r>
              <a:rPr lang="ko-KR" altLang="en-US" sz="2500" b="1" i="0" u="none" strike="noStrike" spc="-53" dirty="0">
                <a:solidFill>
                  <a:srgbClr val="32281E"/>
                </a:solidFill>
                <a:ea typeface="Pretendard Medium"/>
              </a:rPr>
              <a:t>대원 공업</a:t>
            </a:r>
            <a:r>
              <a:rPr lang="ko-KR" altLang="en-US" sz="2500" i="0" u="none" strike="noStrike" spc="-53" dirty="0">
                <a:solidFill>
                  <a:srgbClr val="32281E"/>
                </a:solidFill>
                <a:ea typeface="Pretendard Medium"/>
              </a:rPr>
              <a:t>은 </a:t>
            </a:r>
            <a:r>
              <a:rPr lang="ko-KR" altLang="en-US" sz="2500" dirty="0"/>
              <a:t>실시간 재고 파악 및 공정 현황 관리에 어려움이 있었고</a:t>
            </a:r>
            <a:r>
              <a:rPr lang="en-US" altLang="ko-KR" sz="2500" dirty="0"/>
              <a:t>, </a:t>
            </a:r>
            <a:r>
              <a:rPr lang="ko-KR" altLang="en-US" sz="2500" dirty="0"/>
              <a:t>입출고</a:t>
            </a:r>
            <a:r>
              <a:rPr lang="en-US" altLang="ko-KR" sz="2500" dirty="0"/>
              <a:t>, </a:t>
            </a:r>
            <a:r>
              <a:rPr lang="ko-KR" altLang="en-US" sz="2500" dirty="0"/>
              <a:t>공정 현황을 통합 관리할 수 있는 </a:t>
            </a:r>
            <a:r>
              <a:rPr lang="en-US" altLang="ko-KR" sz="2500" dirty="0"/>
              <a:t>MES </a:t>
            </a:r>
            <a:r>
              <a:rPr lang="ko-KR" altLang="en-US" sz="2500" dirty="0"/>
              <a:t>시스템 구축이 필요하였습니다</a:t>
            </a:r>
            <a:r>
              <a:rPr lang="en-US" altLang="ko-KR" sz="2500" dirty="0"/>
              <a:t>.  </a:t>
            </a:r>
            <a:endParaRPr lang="ko-KR" sz="2500" i="0" u="none" strike="noStrike" spc="-53" dirty="0">
              <a:solidFill>
                <a:srgbClr val="32281E"/>
              </a:solidFill>
              <a:ea typeface="Pretendard Medium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72100" y="8978900"/>
            <a:ext cx="7150100" cy="50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8656300" y="8940800"/>
            <a:ext cx="4254500" cy="1016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endParaRPr lang="ko-KR" sz="2666" b="0" i="0" u="none" strike="noStrike" spc="-53" dirty="0">
              <a:solidFill>
                <a:srgbClr val="32281E"/>
              </a:solidFill>
              <a:ea typeface="Pretendard Medium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700000" y="8978900"/>
            <a:ext cx="7150100" cy="50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685CAF0-1D2A-9427-B990-A5D657F17B6C}"/>
              </a:ext>
            </a:extLst>
          </p:cNvPr>
          <p:cNvSpPr txBox="1"/>
          <p:nvPr/>
        </p:nvSpPr>
        <p:spPr>
          <a:xfrm>
            <a:off x="2651453" y="5607602"/>
            <a:ext cx="56444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프로젝트 주제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416F86-A128-E684-64EC-8E2F466B908C}"/>
              </a:ext>
            </a:extLst>
          </p:cNvPr>
          <p:cNvSpPr txBox="1"/>
          <p:nvPr/>
        </p:nvSpPr>
        <p:spPr>
          <a:xfrm>
            <a:off x="10651242" y="5565854"/>
            <a:ext cx="37609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개발 배경</a:t>
            </a:r>
            <a:endParaRPr lang="en-US" altLang="ko-KR" sz="6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6CF944-19A5-C816-B0FC-49957218AD8C}"/>
              </a:ext>
            </a:extLst>
          </p:cNvPr>
          <p:cNvSpPr txBox="1"/>
          <p:nvPr/>
        </p:nvSpPr>
        <p:spPr>
          <a:xfrm>
            <a:off x="18004711" y="5575734"/>
            <a:ext cx="37609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개발 목적</a:t>
            </a:r>
            <a:endParaRPr lang="en-US" altLang="ko-KR" sz="6600" b="1" dirty="0"/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32CAED41-E0B2-3374-094B-232B797CC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3224" y="9750480"/>
            <a:ext cx="741100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수주 → 입고 → 공정 → 출고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까지 전 과정을 통합 관리하여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실시간으로 공정 데이터를 확인할 수 있도록 함.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LOT 번호 자동 부여 기능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통해 추적성과 관리 효율성 확보.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입고/출고 이력 조회 및 엑셀 다운로드 기능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 데이터 관리 자동화.</a:t>
            </a:r>
          </a:p>
        </p:txBody>
      </p:sp>
      <p:pic>
        <p:nvPicPr>
          <p:cNvPr id="43" name="Picture 37">
            <a:extLst>
              <a:ext uri="{FF2B5EF4-FFF2-40B4-BE49-F238E27FC236}">
                <a16:creationId xmlns:a16="http://schemas.microsoft.com/office/drawing/2014/main" id="{6A0D19D6-6951-8E06-EC6A-CA5834BE7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7035" y="6639098"/>
            <a:ext cx="1816100" cy="1816100"/>
          </a:xfrm>
          <a:prstGeom prst="rect">
            <a:avLst/>
          </a:prstGeom>
        </p:spPr>
      </p:pic>
      <p:pic>
        <p:nvPicPr>
          <p:cNvPr id="45" name="그래픽 44" descr="단일 톱니바퀴">
            <a:extLst>
              <a:ext uri="{FF2B5EF4-FFF2-40B4-BE49-F238E27FC236}">
                <a16:creationId xmlns:a16="http://schemas.microsoft.com/office/drawing/2014/main" id="{3BA19CDC-EE50-8EA3-5558-B225FC6FF9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431000" y="6715598"/>
            <a:ext cx="1520904" cy="15209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1C5DFF-EBB2-7EDA-BE40-62EF8C8A96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169" y="6050365"/>
            <a:ext cx="4188871" cy="35682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706616"/>
              </p:ext>
            </p:extLst>
          </p:nvPr>
        </p:nvGraphicFramePr>
        <p:xfrm>
          <a:off x="2133600" y="3352800"/>
          <a:ext cx="20802600" cy="9448800"/>
        </p:xfrm>
        <a:graphic>
          <a:graphicData uri="http://schemas.openxmlformats.org/drawingml/2006/table">
            <a:tbl>
              <a:tblPr/>
              <a:tblGrid>
                <a:gridCol w="416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4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6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867" cap="flat" cmpd="sng" algn="ctr">
                      <a:solidFill>
                        <a:srgbClr val="5888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altLang="ko-KR" sz="4400" dirty="0"/>
                        <a:t>VS Code</a:t>
                      </a:r>
                      <a:endParaRPr lang="en-US" sz="44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867" cap="flat" cmpd="sng" algn="ctr">
                      <a:solidFill>
                        <a:srgbClr val="5888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3000" dirty="0" err="1"/>
                        <a:t>Intellij</a:t>
                      </a: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4526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3000" dirty="0"/>
                        <a:t>MYSQL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3674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3000" dirty="0"/>
                        <a:t>GITHUB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295400" y="1269999"/>
            <a:ext cx="110236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8000" i="0" u="none" strike="noStrike" spc="-747" dirty="0">
                <a:solidFill>
                  <a:schemeClr val="accent1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2. </a:t>
            </a:r>
            <a:r>
              <a:rPr lang="ko-KR" altLang="en-US" sz="8000" i="0" u="none" strike="noStrike" spc="-747" dirty="0">
                <a:solidFill>
                  <a:schemeClr val="accent1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개발 도구 </a:t>
            </a:r>
            <a:endParaRPr lang="ko-KR" sz="8000" i="0" u="none" strike="noStrike" spc="-747" dirty="0">
              <a:solidFill>
                <a:schemeClr val="accent1"/>
              </a:solidFill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pic>
        <p:nvPicPr>
          <p:cNvPr id="2050" name="Picture 2" descr="Visual Studio Code - Windows에서 다운로드 및 설치 | Microsoft Store">
            <a:extLst>
              <a:ext uri="{FF2B5EF4-FFF2-40B4-BE49-F238E27FC236}">
                <a16:creationId xmlns:a16="http://schemas.microsoft.com/office/drawing/2014/main" id="{61D7CB91-E659-2F92-B556-E401F01EA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766" y="3544381"/>
            <a:ext cx="1915492" cy="191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elliJ IDEA - 위키백과, 우리 모두의 백과사전">
            <a:extLst>
              <a:ext uri="{FF2B5EF4-FFF2-40B4-BE49-F238E27FC236}">
                <a16:creationId xmlns:a16="http://schemas.microsoft.com/office/drawing/2014/main" id="{64D39F98-AC03-7212-AC9F-AD760BD78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1" y="5959060"/>
            <a:ext cx="1915493" cy="191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ySQL | Austin TX">
            <a:extLst>
              <a:ext uri="{FF2B5EF4-FFF2-40B4-BE49-F238E27FC236}">
                <a16:creationId xmlns:a16="http://schemas.microsoft.com/office/drawing/2014/main" id="{96D67CA0-651B-CA1C-87D4-5F32FFBBD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53" y="8260519"/>
            <a:ext cx="1835981" cy="18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YouTube">
            <a:extLst>
              <a:ext uri="{FF2B5EF4-FFF2-40B4-BE49-F238E27FC236}">
                <a16:creationId xmlns:a16="http://schemas.microsoft.com/office/drawing/2014/main" id="{45C56F97-AE5C-EC7F-2479-61EA4EFC3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446023"/>
            <a:ext cx="1915494" cy="191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act] 리액트가 무엇일까(컴포넌트,게임엔진,npm,웹팩)">
            <a:extLst>
              <a:ext uri="{FF2B5EF4-FFF2-40B4-BE49-F238E27FC236}">
                <a16:creationId xmlns:a16="http://schemas.microsoft.com/office/drawing/2014/main" id="{500A0B73-7524-2A39-2906-A7CD9A9A9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437" y="35337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3F7D8A-F871-15B6-49CC-649E4ADF9F48}"/>
              </a:ext>
            </a:extLst>
          </p:cNvPr>
          <p:cNvSpPr txBox="1"/>
          <p:nvPr/>
        </p:nvSpPr>
        <p:spPr>
          <a:xfrm>
            <a:off x="13959284" y="4328337"/>
            <a:ext cx="7873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/>
              <a:t>프론트엔드</a:t>
            </a:r>
            <a:r>
              <a:rPr lang="en-US" altLang="ko-KR" sz="3000" dirty="0"/>
              <a:t>(React) </a:t>
            </a:r>
            <a:r>
              <a:rPr lang="ko-KR" altLang="en-US" sz="3000" dirty="0"/>
              <a:t>화면 개발 및 컴포넌트 관리</a:t>
            </a:r>
          </a:p>
        </p:txBody>
      </p:sp>
      <p:pic>
        <p:nvPicPr>
          <p:cNvPr id="2062" name="Picture 14" descr="Spring boot] 스프링 프레임워크(Spring Framework)">
            <a:extLst>
              <a:ext uri="{FF2B5EF4-FFF2-40B4-BE49-F238E27FC236}">
                <a16:creationId xmlns:a16="http://schemas.microsoft.com/office/drawing/2014/main" id="{FC21B9E1-9108-79A1-FFDA-3A25D11B1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037" y="6024079"/>
            <a:ext cx="1995926" cy="179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39BC76-6554-C307-4E7A-E17F0C1CA120}"/>
              </a:ext>
            </a:extLst>
          </p:cNvPr>
          <p:cNvSpPr txBox="1"/>
          <p:nvPr/>
        </p:nvSpPr>
        <p:spPr>
          <a:xfrm>
            <a:off x="5791200" y="2645201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도구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1896EB-F20C-52FE-1179-E0CAC070E433}"/>
              </a:ext>
            </a:extLst>
          </p:cNvPr>
          <p:cNvSpPr txBox="1"/>
          <p:nvPr/>
        </p:nvSpPr>
        <p:spPr>
          <a:xfrm>
            <a:off x="14782800" y="2645201"/>
            <a:ext cx="2815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역할</a:t>
            </a:r>
            <a:r>
              <a:rPr lang="en-US" altLang="ko-KR" sz="3000" dirty="0"/>
              <a:t>/</a:t>
            </a:r>
            <a:r>
              <a:rPr lang="ko-KR" altLang="en-US" sz="3000" dirty="0"/>
              <a:t>사용 목적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F18789-A0D6-74B9-CED2-7DD203CD4C6D}"/>
              </a:ext>
            </a:extLst>
          </p:cNvPr>
          <p:cNvSpPr txBox="1"/>
          <p:nvPr/>
        </p:nvSpPr>
        <p:spPr>
          <a:xfrm>
            <a:off x="13958837" y="6881832"/>
            <a:ext cx="8140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비즈니스 로직 구현 </a:t>
            </a:r>
            <a:r>
              <a:rPr lang="en-US" altLang="ko-KR" sz="3000" dirty="0"/>
              <a:t>(Spring Boot </a:t>
            </a:r>
            <a:r>
              <a:rPr lang="ko-KR" altLang="en-US" sz="3000" dirty="0"/>
              <a:t>기반 서버 개발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EED289-CF41-9A0C-C7BD-6215C70CC055}"/>
              </a:ext>
            </a:extLst>
          </p:cNvPr>
          <p:cNvSpPr txBox="1"/>
          <p:nvPr/>
        </p:nvSpPr>
        <p:spPr>
          <a:xfrm>
            <a:off x="13959284" y="8934640"/>
            <a:ext cx="67730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엔티티 설계 및 데이터베이스 구조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25259E-D644-9813-628B-54A93DDBA6E9}"/>
              </a:ext>
            </a:extLst>
          </p:cNvPr>
          <p:cNvSpPr txBox="1"/>
          <p:nvPr/>
        </p:nvSpPr>
        <p:spPr>
          <a:xfrm>
            <a:off x="13869728" y="11403770"/>
            <a:ext cx="39934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코드 및 문서 버전 관리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Project Organization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9600" y="1212276"/>
            <a:ext cx="13474700" cy="14859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8000" b="0" i="0" u="none" strike="noStrike" spc="-747" dirty="0">
                <a:solidFill>
                  <a:schemeClr val="accent1"/>
                </a:solidFill>
                <a:ea typeface="Kim jung chul Gothic Bold"/>
              </a:rPr>
              <a:t>3. </a:t>
            </a:r>
            <a:r>
              <a:rPr lang="ko-KR" altLang="en-US" sz="8000" b="0" i="0" u="none" strike="noStrike" spc="-747" dirty="0">
                <a:solidFill>
                  <a:schemeClr val="accent1"/>
                </a:solidFill>
                <a:ea typeface="Kim jung chul Gothic Bold"/>
              </a:rPr>
              <a:t>개발 환경 및 일정 관리 </a:t>
            </a:r>
            <a:endParaRPr lang="ko-KR" sz="8000" b="0" i="0" u="none" strike="noStrike" spc="-747" dirty="0">
              <a:solidFill>
                <a:schemeClr val="accent1"/>
              </a:solidFill>
              <a:ea typeface="Kim jung chul Gothic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74800" y="10490200"/>
            <a:ext cx="6642100" cy="189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32800"/>
              </a:lnSpc>
            </a:pPr>
            <a:endParaRPr lang="en-US" sz="2400" b="0" i="0" u="none" strike="noStrike" spc="-48" dirty="0">
              <a:solidFill>
                <a:srgbClr val="32281E"/>
              </a:solidFill>
              <a:latin typeface="Pretendard Medium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34987EB1-E08E-9117-193A-E449EAD75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76" y="2933700"/>
            <a:ext cx="10281554" cy="94488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498529E-77C0-E762-E0CE-F34F650C3507}"/>
              </a:ext>
            </a:extLst>
          </p:cNvPr>
          <p:cNvSpPr txBox="1"/>
          <p:nvPr/>
        </p:nvSpPr>
        <p:spPr>
          <a:xfrm>
            <a:off x="12108195" y="9653349"/>
            <a:ext cx="1174240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개발 방식</a:t>
            </a:r>
            <a:r>
              <a:rPr lang="ko-KR" altLang="en-US" sz="3000" dirty="0"/>
              <a:t> </a:t>
            </a:r>
            <a:r>
              <a:rPr lang="en-US" altLang="ko-KR" sz="3000" dirty="0"/>
              <a:t>: </a:t>
            </a:r>
            <a:r>
              <a:rPr lang="ko-KR" altLang="en-US" sz="3000" dirty="0"/>
              <a:t>팀 협업 기반 프로젝트 진행</a:t>
            </a:r>
          </a:p>
          <a:p>
            <a:r>
              <a:rPr lang="ko-KR" altLang="en-US" sz="3000" b="1" dirty="0"/>
              <a:t>테스트 환경</a:t>
            </a:r>
            <a:r>
              <a:rPr lang="ko-KR" altLang="en-US" sz="3000" dirty="0"/>
              <a:t> </a:t>
            </a:r>
            <a:r>
              <a:rPr lang="en-US" altLang="ko-KR" sz="3000" dirty="0"/>
              <a:t>: </a:t>
            </a:r>
            <a:r>
              <a:rPr lang="ko-KR" altLang="en-US" sz="3000" dirty="0"/>
              <a:t>로컬 서버 및 웹 브라우저에서 기능 테스트</a:t>
            </a:r>
          </a:p>
          <a:p>
            <a:br>
              <a:rPr lang="ko-KR" altLang="en-US" sz="3000" dirty="0"/>
            </a:br>
            <a:endParaRPr lang="ko-KR" altLang="en-US" sz="3000" dirty="0"/>
          </a:p>
          <a:p>
            <a:r>
              <a:rPr lang="ko-KR" altLang="en-US" sz="3000" b="1" dirty="0"/>
              <a:t>📅 일정 관리</a:t>
            </a:r>
          </a:p>
          <a:p>
            <a:r>
              <a:rPr lang="ko-KR" altLang="en-US" sz="3000" b="1" dirty="0"/>
              <a:t>관리 방식</a:t>
            </a:r>
            <a:r>
              <a:rPr lang="ko-KR" altLang="en-US" sz="3000" dirty="0"/>
              <a:t> </a:t>
            </a:r>
            <a:r>
              <a:rPr lang="en-US" altLang="ko-KR" sz="3000" dirty="0"/>
              <a:t>: WBS(Work Breakdown Structure)</a:t>
            </a:r>
            <a:r>
              <a:rPr lang="ko-KR" altLang="en-US" sz="3000" dirty="0"/>
              <a:t>를 활용한 일정 관리</a:t>
            </a:r>
            <a:br>
              <a:rPr lang="en-US" altLang="ko-KR" sz="3000" dirty="0"/>
            </a:br>
            <a:br>
              <a:rPr lang="en-US" altLang="ko-KR" sz="3000" dirty="0"/>
            </a:br>
            <a:endParaRPr lang="ko-KR" altLang="en-US" sz="3000" dirty="0"/>
          </a:p>
          <a:p>
            <a:endParaRPr lang="ko-KR" altLang="en-US" dirty="0"/>
          </a:p>
        </p:txBody>
      </p:sp>
      <p:pic>
        <p:nvPicPr>
          <p:cNvPr id="59" name="Picture 11">
            <a:extLst>
              <a:ext uri="{FF2B5EF4-FFF2-40B4-BE49-F238E27FC236}">
                <a16:creationId xmlns:a16="http://schemas.microsoft.com/office/drawing/2014/main" id="{151B29DD-BDDA-966D-6FA6-1B4256A79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2211" y="7660097"/>
            <a:ext cx="9677400" cy="1569559"/>
          </a:xfrm>
          <a:prstGeom prst="rect">
            <a:avLst/>
          </a:prstGeom>
        </p:spPr>
      </p:pic>
      <p:pic>
        <p:nvPicPr>
          <p:cNvPr id="60" name="Picture 12">
            <a:extLst>
              <a:ext uri="{FF2B5EF4-FFF2-40B4-BE49-F238E27FC236}">
                <a16:creationId xmlns:a16="http://schemas.microsoft.com/office/drawing/2014/main" id="{A56BAE59-FE0A-A322-8B7B-16A95018B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1226" y="5945372"/>
            <a:ext cx="9677400" cy="15695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61" name="Picture 13">
            <a:extLst>
              <a:ext uri="{FF2B5EF4-FFF2-40B4-BE49-F238E27FC236}">
                <a16:creationId xmlns:a16="http://schemas.microsoft.com/office/drawing/2014/main" id="{474798D7-73C5-F277-E59C-1457F25D7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8096" y="4292767"/>
            <a:ext cx="9677400" cy="1569559"/>
          </a:xfrm>
          <a:prstGeom prst="rect">
            <a:avLst/>
          </a:prstGeom>
        </p:spPr>
      </p:pic>
      <p:pic>
        <p:nvPicPr>
          <p:cNvPr id="62" name="Picture 14">
            <a:extLst>
              <a:ext uri="{FF2B5EF4-FFF2-40B4-BE49-F238E27FC236}">
                <a16:creationId xmlns:a16="http://schemas.microsoft.com/office/drawing/2014/main" id="{DFDCB111-3FD1-D794-E307-63BFF2BAEC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27913" y="2769537"/>
            <a:ext cx="9677400" cy="15695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63" name="TextBox 16">
            <a:extLst>
              <a:ext uri="{FF2B5EF4-FFF2-40B4-BE49-F238E27FC236}">
                <a16:creationId xmlns:a16="http://schemas.microsoft.com/office/drawing/2014/main" id="{00F96D3B-7620-1263-8CBB-1E3D0F97AA90}"/>
              </a:ext>
            </a:extLst>
          </p:cNvPr>
          <p:cNvSpPr txBox="1"/>
          <p:nvPr/>
        </p:nvSpPr>
        <p:spPr>
          <a:xfrm>
            <a:off x="12623800" y="3219726"/>
            <a:ext cx="1755306" cy="560114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 dirty="0">
                <a:solidFill>
                  <a:srgbClr val="5888EC"/>
                </a:solidFill>
                <a:latin typeface="Kim jung chul Gothic Bold"/>
              </a:rPr>
              <a:t>01</a:t>
            </a:r>
          </a:p>
        </p:txBody>
      </p:sp>
      <p:sp>
        <p:nvSpPr>
          <p:cNvPr id="64" name="TextBox 17">
            <a:extLst>
              <a:ext uri="{FF2B5EF4-FFF2-40B4-BE49-F238E27FC236}">
                <a16:creationId xmlns:a16="http://schemas.microsoft.com/office/drawing/2014/main" id="{F63F4466-98A4-71D4-870B-5A11242CBA15}"/>
              </a:ext>
            </a:extLst>
          </p:cNvPr>
          <p:cNvSpPr txBox="1"/>
          <p:nvPr/>
        </p:nvSpPr>
        <p:spPr>
          <a:xfrm>
            <a:off x="14783859" y="3036614"/>
            <a:ext cx="6616700" cy="728835"/>
          </a:xfrm>
          <a:prstGeom prst="rect">
            <a:avLst/>
          </a:prstGeom>
        </p:spPr>
        <p:txBody>
          <a:bodyPr lIns="0" tIns="55879" rIns="0" bIns="0" rtlCol="0" anchor="t"/>
          <a:lstStyle/>
          <a:p>
            <a:pPr>
              <a:lnSpc>
                <a:spcPct val="91299"/>
              </a:lnSpc>
            </a:pPr>
            <a:r>
              <a:rPr lang="ko-KR" altLang="ko-KR" sz="2800" b="1" dirty="0">
                <a:latin typeface="Arial" panose="020B0604020202020204" pitchFamily="34" charset="0"/>
              </a:rPr>
              <a:t>요구사항 분석</a:t>
            </a:r>
            <a:r>
              <a:rPr lang="ko-KR" altLang="ko-KR" sz="2800" dirty="0">
                <a:latin typeface="Arial" panose="020B0604020202020204" pitchFamily="34" charset="0"/>
              </a:rPr>
              <a:t> – 프로젝트 기능 정의 및 설계 방향 확정</a:t>
            </a:r>
          </a:p>
          <a:p>
            <a:pPr lvl="0" algn="l">
              <a:lnSpc>
                <a:spcPct val="91299"/>
              </a:lnSpc>
            </a:pPr>
            <a:endParaRPr lang="ko-KR" sz="2933" b="0" i="0" u="none" strike="noStrike" spc="-204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65" name="TextBox 18">
            <a:extLst>
              <a:ext uri="{FF2B5EF4-FFF2-40B4-BE49-F238E27FC236}">
                <a16:creationId xmlns:a16="http://schemas.microsoft.com/office/drawing/2014/main" id="{89B2B0AC-9630-D3D0-7D73-745086F5EE1B}"/>
              </a:ext>
            </a:extLst>
          </p:cNvPr>
          <p:cNvSpPr txBox="1"/>
          <p:nvPr/>
        </p:nvSpPr>
        <p:spPr>
          <a:xfrm>
            <a:off x="15481300" y="4032526"/>
            <a:ext cx="6696166" cy="17003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endParaRPr lang="en-US" sz="2400" b="0" i="0" u="none" strike="noStrike" spc="-48" dirty="0">
              <a:solidFill>
                <a:srgbClr val="32281E"/>
              </a:solidFill>
              <a:latin typeface="Pretendard Medium"/>
            </a:endParaRPr>
          </a:p>
        </p:txBody>
      </p:sp>
      <p:sp>
        <p:nvSpPr>
          <p:cNvPr id="66" name="TextBox 19">
            <a:extLst>
              <a:ext uri="{FF2B5EF4-FFF2-40B4-BE49-F238E27FC236}">
                <a16:creationId xmlns:a16="http://schemas.microsoft.com/office/drawing/2014/main" id="{AB5274D7-E6A0-A29B-CB73-044C0873434A}"/>
              </a:ext>
            </a:extLst>
          </p:cNvPr>
          <p:cNvSpPr txBox="1"/>
          <p:nvPr/>
        </p:nvSpPr>
        <p:spPr>
          <a:xfrm>
            <a:off x="12790783" y="4843747"/>
            <a:ext cx="1755306" cy="560114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 dirty="0">
                <a:solidFill>
                  <a:srgbClr val="5888EC"/>
                </a:solidFill>
                <a:latin typeface="Kim jung chul Gothic Bold"/>
              </a:rPr>
              <a:t>02</a:t>
            </a:r>
          </a:p>
        </p:txBody>
      </p:sp>
      <p:sp>
        <p:nvSpPr>
          <p:cNvPr id="69" name="TextBox 22">
            <a:extLst>
              <a:ext uri="{FF2B5EF4-FFF2-40B4-BE49-F238E27FC236}">
                <a16:creationId xmlns:a16="http://schemas.microsoft.com/office/drawing/2014/main" id="{8ED7AFC7-6D65-4F7A-A953-A926665BF2ED}"/>
              </a:ext>
            </a:extLst>
          </p:cNvPr>
          <p:cNvSpPr txBox="1"/>
          <p:nvPr/>
        </p:nvSpPr>
        <p:spPr>
          <a:xfrm>
            <a:off x="12790783" y="6529971"/>
            <a:ext cx="1755306" cy="560114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 dirty="0">
                <a:solidFill>
                  <a:srgbClr val="5888EC"/>
                </a:solidFill>
                <a:latin typeface="Kim jung chul Gothic Bold"/>
              </a:rPr>
              <a:t>03</a:t>
            </a:r>
          </a:p>
        </p:txBody>
      </p:sp>
      <p:sp>
        <p:nvSpPr>
          <p:cNvPr id="72" name="TextBox 25">
            <a:extLst>
              <a:ext uri="{FF2B5EF4-FFF2-40B4-BE49-F238E27FC236}">
                <a16:creationId xmlns:a16="http://schemas.microsoft.com/office/drawing/2014/main" id="{680D7F2A-55AE-BE4D-E7CB-77F3FE7BE236}"/>
              </a:ext>
            </a:extLst>
          </p:cNvPr>
          <p:cNvSpPr txBox="1"/>
          <p:nvPr/>
        </p:nvSpPr>
        <p:spPr>
          <a:xfrm>
            <a:off x="12640365" y="8097209"/>
            <a:ext cx="1755306" cy="560114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 dirty="0">
                <a:solidFill>
                  <a:srgbClr val="5888EC"/>
                </a:solidFill>
                <a:latin typeface="Kim jung chul Gothic Bold"/>
              </a:rPr>
              <a:t>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2A923-3368-69F4-0680-A862F59BE964}"/>
              </a:ext>
            </a:extLst>
          </p:cNvPr>
          <p:cNvSpPr txBox="1"/>
          <p:nvPr/>
        </p:nvSpPr>
        <p:spPr>
          <a:xfrm>
            <a:off x="14859000" y="4755364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설계 단계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DB 및 화면 설계, 시스템 구조도 작성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ED5E7-CC3B-7BA8-C906-C00296A76A97}"/>
              </a:ext>
            </a:extLst>
          </p:cNvPr>
          <p:cNvSpPr txBox="1"/>
          <p:nvPr/>
        </p:nvSpPr>
        <p:spPr>
          <a:xfrm>
            <a:off x="14806517" y="6530071"/>
            <a:ext cx="6453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구현 단계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프론트엔드·백엔드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개발, 연동 테스트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95B6B3-68A4-AF1E-B82F-01306909CA71}"/>
              </a:ext>
            </a:extLst>
          </p:cNvPr>
          <p:cNvSpPr txBox="1"/>
          <p:nvPr/>
        </p:nvSpPr>
        <p:spPr>
          <a:xfrm>
            <a:off x="15011400" y="8231223"/>
            <a:ext cx="4886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발표 준비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결과 정리 및 문서화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574800" y="5105400"/>
          <a:ext cx="21230700" cy="7422252"/>
        </p:xfrm>
        <a:graphic>
          <a:graphicData uri="http://schemas.openxmlformats.org/drawingml/2006/table">
            <a:tbl>
              <a:tblPr/>
              <a:tblGrid>
                <a:gridCol w="17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Strategy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07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1</a:t>
            </a:r>
            <a:r>
              <a:rPr lang="ko-KR" sz="2266" b="0" i="0" u="none" strike="noStrike" spc="-68" dirty="0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560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2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213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3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866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4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519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5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172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6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825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7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478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8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9131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9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6784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10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4437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11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2090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>
                <a:solidFill>
                  <a:srgbClr val="32281E"/>
                </a:solidFill>
                <a:latin typeface="Pretendard Regular"/>
              </a:rPr>
              <a:t>12</a:t>
            </a:r>
            <a:r>
              <a:rPr lang="ko-KR" sz="2266" b="0" i="0" u="none" strike="noStrike" spc="-68">
                <a:solidFill>
                  <a:srgbClr val="32281E"/>
                </a:solidFill>
                <a:ea typeface="Pretendard Regular"/>
              </a:rPr>
              <a:t>월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6197600"/>
            <a:ext cx="3543300" cy="990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524000" y="6451600"/>
            <a:ext cx="36576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sz="2666" b="0" i="0" u="none" strike="noStrike" spc="-187" dirty="0">
                <a:solidFill>
                  <a:srgbClr val="FDFDFD"/>
                </a:solidFill>
                <a:ea typeface="Kim jung chul Gothic Bold"/>
              </a:rPr>
              <a:t>설계</a:t>
            </a:r>
            <a:r>
              <a:rPr lang="en-US" sz="2666" b="0" i="0" u="none" strike="noStrike" spc="-187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 dirty="0">
                <a:solidFill>
                  <a:srgbClr val="FDFDFD"/>
                </a:solidFill>
                <a:ea typeface="Kim jung chul Gothic Bold"/>
              </a:rPr>
              <a:t>확정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00" y="8420100"/>
            <a:ext cx="3543300" cy="990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5067300" y="8674100"/>
            <a:ext cx="36576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자재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발주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700" y="8420100"/>
            <a:ext cx="8851900" cy="990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597900" y="8674100"/>
            <a:ext cx="89662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제작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및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장비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탑재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3300" y="10655300"/>
            <a:ext cx="5295900" cy="990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7462500" y="10909300"/>
            <a:ext cx="54102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시운전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및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납품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800" y="7315200"/>
            <a:ext cx="5308600" cy="9906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3302000" y="7569200"/>
            <a:ext cx="54229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주요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기관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협의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및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승인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절차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57300" y="9537700"/>
            <a:ext cx="5321300" cy="9906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3906500" y="9791700"/>
            <a:ext cx="54356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안전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장치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사전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점검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및</a:t>
            </a:r>
            <a:r>
              <a:rPr lang="en-US" sz="2666" b="0" i="0" u="none" strike="noStrike" spc="-187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2666" b="0" i="0" u="none" strike="noStrike" spc="-187">
                <a:solidFill>
                  <a:srgbClr val="FDFDFD"/>
                </a:solidFill>
                <a:ea typeface="Kim jung chul Gothic Bold"/>
              </a:rPr>
              <a:t>시뮬레이션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74800" y="2425700"/>
            <a:ext cx="108204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sz="10666" b="0" i="0" u="none" strike="noStrike" spc="-747" dirty="0">
                <a:solidFill>
                  <a:srgbClr val="32281E"/>
                </a:solidFill>
                <a:ea typeface="Kim jung chul Gothic Bold"/>
              </a:rPr>
              <a:t>추진</a:t>
            </a:r>
            <a:r>
              <a:rPr lang="en-US" sz="10666" b="0" i="0" u="none" strike="noStrike" spc="-747" dirty="0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10666" b="0" i="0" u="none" strike="noStrike" spc="-747" dirty="0">
                <a:solidFill>
                  <a:srgbClr val="32281E"/>
                </a:solidFill>
                <a:ea typeface="Kim jung chul Gothic Bold"/>
              </a:rPr>
              <a:t>일정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395200" y="2908300"/>
            <a:ext cx="10502900" cy="914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본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사업은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단계별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목표를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명확히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설정하고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,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설계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확정에서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자재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조달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,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제작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및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장비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탑재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,</a:t>
            </a:r>
          </a:p>
          <a:p>
            <a:pPr lvl="0" algn="l">
              <a:lnSpc>
                <a:spcPct val="132800"/>
              </a:lnSpc>
            </a:pP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시운전과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납품에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이르기까지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체계적인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일정을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기반으로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400" b="0" i="0" u="none" strike="noStrike" spc="-48">
                <a:solidFill>
                  <a:srgbClr val="32281E"/>
                </a:solidFill>
                <a:ea typeface="Pretendard Medium"/>
              </a:rPr>
              <a:t>추진됩니다</a:t>
            </a:r>
            <a:r>
              <a:rPr lang="en-US" sz="2400" b="0" i="0" u="none" strike="noStrike" spc="-48">
                <a:solidFill>
                  <a:srgbClr val="32281E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9E9E9E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6050" y="1905000"/>
            <a:ext cx="69596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altLang="en-US" sz="10666" b="0" i="0" u="none" strike="noStrike" spc="-747" dirty="0">
                <a:solidFill>
                  <a:srgbClr val="FDFDFD"/>
                </a:solidFill>
                <a:ea typeface="Kim jung chul Gothic Bold"/>
              </a:rPr>
              <a:t>프로그램 </a:t>
            </a:r>
            <a:r>
              <a:rPr lang="ko-KR" altLang="en-US" sz="10666" spc="-747" dirty="0">
                <a:solidFill>
                  <a:srgbClr val="FDFDFD"/>
                </a:solidFill>
                <a:ea typeface="Kim jung chul Gothic Bold"/>
              </a:rPr>
              <a:t>설계 </a:t>
            </a:r>
            <a:endParaRPr lang="en" sz="10666" b="0" i="0" u="none" strike="noStrike" spc="-747" dirty="0">
              <a:solidFill>
                <a:srgbClr val="FDFDFD"/>
              </a:solidFill>
              <a:ea typeface="Kim jung chul Gothic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9E9E9E"/>
                </a:solidFill>
                <a:latin typeface="Kim jung chul Gothic Bold"/>
              </a:rPr>
              <a:t>PRODUCTION PROCESS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Strategy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C7346-DD00-02D4-0189-2C514FCE5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713511-6060-1A57-87FE-333FBD566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2EE4F0F-EC34-2312-3C27-D6B744476530}"/>
              </a:ext>
            </a:extLst>
          </p:cNvPr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Strategy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9F7FAA8-A638-745C-1DFA-9FEE35BA186C}"/>
              </a:ext>
            </a:extLst>
          </p:cNvPr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</p:spTree>
    <p:extLst>
      <p:ext uri="{BB962C8B-B14F-4D97-AF65-F5344CB8AC3E}">
        <p14:creationId xmlns:p14="http://schemas.microsoft.com/office/powerpoint/2010/main" val="2552453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533</Words>
  <Application>Microsoft Office PowerPoint</Application>
  <PresentationFormat>사용자 지정</PresentationFormat>
  <Paragraphs>112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Kim jung chul Gothic Bold</vt:lpstr>
      <vt:lpstr>Pretendard Regular</vt:lpstr>
      <vt:lpstr>Arial</vt:lpstr>
      <vt:lpstr>Kim jung chul Gothic Regular</vt:lpstr>
      <vt:lpstr>Gothic A1 Light</vt:lpstr>
      <vt:lpstr>Pretendard Medium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codehows</cp:lastModifiedBy>
  <cp:revision>26</cp:revision>
  <dcterms:created xsi:type="dcterms:W3CDTF">2006-08-16T00:00:00Z</dcterms:created>
  <dcterms:modified xsi:type="dcterms:W3CDTF">2025-10-21T08:35:04Z</dcterms:modified>
</cp:coreProperties>
</file>